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3" r:id="rId1"/>
  </p:sldMasterIdLst>
  <p:sldIdLst>
    <p:sldId id="256" r:id="rId2"/>
    <p:sldId id="257" r:id="rId3"/>
    <p:sldId id="261" r:id="rId4"/>
    <p:sldId id="262" r:id="rId5"/>
    <p:sldId id="263" r:id="rId6"/>
    <p:sldId id="270" r:id="rId7"/>
    <p:sldId id="271" r:id="rId8"/>
    <p:sldId id="272" r:id="rId9"/>
    <p:sldId id="274" r:id="rId10"/>
    <p:sldId id="264" r:id="rId11"/>
    <p:sldId id="265" r:id="rId12"/>
    <p:sldId id="269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itrios T" initials="DT" lastIdx="1" clrIdx="0">
    <p:extLst>
      <p:ext uri="{19B8F6BF-5375-455C-9EA6-DF929625EA0E}">
        <p15:presenceInfo xmlns:p15="http://schemas.microsoft.com/office/powerpoint/2012/main" userId="a8296593aa703ae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79" d="100"/>
          <a:sy n="79" d="100"/>
        </p:scale>
        <p:origin x="54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6-29T23:23:36.94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446F44-E9B6-4548-A7F2-A119D5A51D18}" type="doc">
      <dgm:prSet loTypeId="urn:microsoft.com/office/officeart/2009/3/layout/DescendingProcess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FC0FDDE-A30D-4E9F-AEB5-0C4DC0E9436B}">
      <dgm:prSet phldrT="[Text]"/>
      <dgm:spPr/>
      <dgm:t>
        <a:bodyPr/>
        <a:lstStyle/>
        <a:p>
          <a:r>
            <a:rPr lang="en-US" b="1" dirty="0">
              <a:solidFill>
                <a:schemeClr val="bg1">
                  <a:lumMod val="75000"/>
                  <a:lumOff val="25000"/>
                </a:schemeClr>
              </a:solidFill>
            </a:rPr>
            <a:t>Let’s STEAM…UP</a:t>
          </a:r>
          <a:endParaRPr lang="el-GR" b="1" dirty="0">
            <a:solidFill>
              <a:schemeClr val="bg1">
                <a:lumMod val="75000"/>
                <a:lumOff val="25000"/>
              </a:schemeClr>
            </a:solidFill>
          </a:endParaRPr>
        </a:p>
      </dgm:t>
    </dgm:pt>
    <dgm:pt modelId="{38D88444-7DAE-4AD0-B058-A53CB0D9209B}" type="parTrans" cxnId="{35F11666-FD74-4258-AAF8-2E0FC5ACA06D}">
      <dgm:prSet/>
      <dgm:spPr/>
      <dgm:t>
        <a:bodyPr/>
        <a:lstStyle/>
        <a:p>
          <a:endParaRPr lang="el-GR"/>
        </a:p>
      </dgm:t>
    </dgm:pt>
    <dgm:pt modelId="{1126A829-0B45-417C-B29B-97FC13FE6C8E}" type="sibTrans" cxnId="{35F11666-FD74-4258-AAF8-2E0FC5ACA06D}">
      <dgm:prSet/>
      <dgm:spPr/>
      <dgm:t>
        <a:bodyPr/>
        <a:lstStyle/>
        <a:p>
          <a:endParaRPr lang="el-GR"/>
        </a:p>
      </dgm:t>
    </dgm:pt>
    <dgm:pt modelId="{3830FB37-8F59-4415-8A13-04C628B7E278}" type="pres">
      <dgm:prSet presAssocID="{F5446F44-E9B6-4548-A7F2-A119D5A51D18}" presName="Name0" presStyleCnt="0">
        <dgm:presLayoutVars>
          <dgm:chMax val="7"/>
          <dgm:chPref val="5"/>
        </dgm:presLayoutVars>
      </dgm:prSet>
      <dgm:spPr/>
    </dgm:pt>
    <dgm:pt modelId="{FB30CD0D-27E2-4D7C-9D36-21847B3A5635}" type="pres">
      <dgm:prSet presAssocID="{F5446F44-E9B6-4548-A7F2-A119D5A51D18}" presName="arrowNode" presStyleLbl="node1" presStyleIdx="0" presStyleCnt="1" custAng="20039503" custLinFactNeighborX="-27234" custLinFactNeighborY="-16539"/>
      <dgm:spPr/>
    </dgm:pt>
    <dgm:pt modelId="{96640177-0373-4C12-99F8-0697DB570974}" type="pres">
      <dgm:prSet presAssocID="{8FC0FDDE-A30D-4E9F-AEB5-0C4DC0E9436B}" presName="txNode1" presStyleLbl="revTx" presStyleIdx="0" presStyleCnt="1" custAng="1274594" custScaleX="252717">
        <dgm:presLayoutVars>
          <dgm:bulletEnabled val="1"/>
        </dgm:presLayoutVars>
      </dgm:prSet>
      <dgm:spPr/>
    </dgm:pt>
  </dgm:ptLst>
  <dgm:cxnLst>
    <dgm:cxn modelId="{3E0F4407-C163-4E11-928C-0738FB336737}" type="presOf" srcId="{F5446F44-E9B6-4548-A7F2-A119D5A51D18}" destId="{3830FB37-8F59-4415-8A13-04C628B7E278}" srcOrd="0" destOrd="0" presId="urn:microsoft.com/office/officeart/2009/3/layout/DescendingProcess"/>
    <dgm:cxn modelId="{35F11666-FD74-4258-AAF8-2E0FC5ACA06D}" srcId="{F5446F44-E9B6-4548-A7F2-A119D5A51D18}" destId="{8FC0FDDE-A30D-4E9F-AEB5-0C4DC0E9436B}" srcOrd="0" destOrd="0" parTransId="{38D88444-7DAE-4AD0-B058-A53CB0D9209B}" sibTransId="{1126A829-0B45-417C-B29B-97FC13FE6C8E}"/>
    <dgm:cxn modelId="{7379AAD5-1614-4C2A-A5D6-BE4BFFC00062}" type="presOf" srcId="{8FC0FDDE-A30D-4E9F-AEB5-0C4DC0E9436B}" destId="{96640177-0373-4C12-99F8-0697DB570974}" srcOrd="0" destOrd="0" presId="urn:microsoft.com/office/officeart/2009/3/layout/DescendingProcess"/>
    <dgm:cxn modelId="{7AB800F1-5BFE-4B26-83E1-1F861E20F660}" type="presParOf" srcId="{3830FB37-8F59-4415-8A13-04C628B7E278}" destId="{FB30CD0D-27E2-4D7C-9D36-21847B3A5635}" srcOrd="0" destOrd="0" presId="urn:microsoft.com/office/officeart/2009/3/layout/DescendingProcess"/>
    <dgm:cxn modelId="{29A9F6B9-3705-41C4-8B12-BC82406C0FD8}" type="presParOf" srcId="{3830FB37-8F59-4415-8A13-04C628B7E278}" destId="{96640177-0373-4C12-99F8-0697DB570974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30CD0D-27E2-4D7C-9D36-21847B3A5635}">
      <dsp:nvSpPr>
        <dsp:cNvPr id="0" name=""/>
        <dsp:cNvSpPr/>
      </dsp:nvSpPr>
      <dsp:spPr>
        <a:xfrm rot="2835877">
          <a:off x="1250624" y="110829"/>
          <a:ext cx="2847284" cy="1985626"/>
        </a:xfrm>
        <a:prstGeom prst="swooshArrow">
          <a:avLst>
            <a:gd name="adj1" fmla="val 16310"/>
            <a:gd name="adj2" fmla="val 313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640177-0373-4C12-99F8-0697DB570974}">
      <dsp:nvSpPr>
        <dsp:cNvPr id="0" name=""/>
        <dsp:cNvSpPr/>
      </dsp:nvSpPr>
      <dsp:spPr>
        <a:xfrm rot="1274594">
          <a:off x="775771" y="0"/>
          <a:ext cx="3392489" cy="5277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>
                  <a:lumMod val="75000"/>
                  <a:lumOff val="25000"/>
                </a:schemeClr>
              </a:solidFill>
            </a:rPr>
            <a:t>Let’s STEAM…UP</a:t>
          </a:r>
          <a:endParaRPr lang="el-GR" sz="3200" b="1" kern="1200" dirty="0">
            <a:solidFill>
              <a:schemeClr val="bg1">
                <a:lumMod val="75000"/>
                <a:lumOff val="25000"/>
              </a:schemeClr>
            </a:solidFill>
          </a:endParaRPr>
        </a:p>
      </dsp:txBody>
      <dsp:txXfrm>
        <a:off x="775771" y="0"/>
        <a:ext cx="3392489" cy="5277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05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617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529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348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391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83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9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501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3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53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49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54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76" r:id="rId6"/>
    <p:sldLayoutId id="2147483672" r:id="rId7"/>
    <p:sldLayoutId id="2147483673" r:id="rId8"/>
    <p:sldLayoutId id="2147483674" r:id="rId9"/>
    <p:sldLayoutId id="2147483675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live.etwinning.net/projects/project/202526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twinspace.etwinning.net/96723/pages/page/866156" TargetMode="External"/><Relationship Id="rId13" Type="http://schemas.openxmlformats.org/officeDocument/2006/relationships/hyperlink" Target="https://twinspace.etwinning.net/96723/pages/page/935312" TargetMode="External"/><Relationship Id="rId18" Type="http://schemas.openxmlformats.org/officeDocument/2006/relationships/hyperlink" Target="https://twinspace.etwinning.net/96723/pages/page/935297" TargetMode="External"/><Relationship Id="rId26" Type="http://schemas.openxmlformats.org/officeDocument/2006/relationships/hyperlink" Target="https://twinspace.etwinning.net/96723/pages/page/933503" TargetMode="External"/><Relationship Id="rId3" Type="http://schemas.openxmlformats.org/officeDocument/2006/relationships/hyperlink" Target="https://twinspace.etwinning.net/96723/pages/page/735191" TargetMode="External"/><Relationship Id="rId21" Type="http://schemas.openxmlformats.org/officeDocument/2006/relationships/hyperlink" Target="https://twinspace.etwinning.net/96723/pages/page/996701" TargetMode="External"/><Relationship Id="rId7" Type="http://schemas.openxmlformats.org/officeDocument/2006/relationships/hyperlink" Target="https://twinspace.etwinning.net/96723/pages/page/794977" TargetMode="External"/><Relationship Id="rId12" Type="http://schemas.openxmlformats.org/officeDocument/2006/relationships/hyperlink" Target="https://twinspace.etwinning.net/96723/pages/page/777698" TargetMode="External"/><Relationship Id="rId17" Type="http://schemas.openxmlformats.org/officeDocument/2006/relationships/hyperlink" Target="https://twinspace.etwinning.net/96723/pages/page/926967" TargetMode="External"/><Relationship Id="rId25" Type="http://schemas.openxmlformats.org/officeDocument/2006/relationships/hyperlink" Target="https://twinspace.etwinning.net/96723/pages/page/935308" TargetMode="External"/><Relationship Id="rId2" Type="http://schemas.openxmlformats.org/officeDocument/2006/relationships/image" Target="../media/image2.jpg"/><Relationship Id="rId16" Type="http://schemas.openxmlformats.org/officeDocument/2006/relationships/hyperlink" Target="https://twinspace.etwinning.net/96723/pages/page/876735" TargetMode="External"/><Relationship Id="rId20" Type="http://schemas.openxmlformats.org/officeDocument/2006/relationships/hyperlink" Target="https://twinspace.etwinning.net/96723/pages/page/96657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winspace.etwinning.net/96723/pages/page/758355" TargetMode="External"/><Relationship Id="rId11" Type="http://schemas.openxmlformats.org/officeDocument/2006/relationships/hyperlink" Target="https://twinspace.etwinning.net/96723/pages/page/777691" TargetMode="External"/><Relationship Id="rId24" Type="http://schemas.openxmlformats.org/officeDocument/2006/relationships/hyperlink" Target="https://twinspace.etwinning.net/96723/pages/page/739681" TargetMode="External"/><Relationship Id="rId5" Type="http://schemas.openxmlformats.org/officeDocument/2006/relationships/hyperlink" Target="https://twinspace.etwinning.net/96723/pages/page/758352" TargetMode="External"/><Relationship Id="rId15" Type="http://schemas.openxmlformats.org/officeDocument/2006/relationships/hyperlink" Target="https://twinspace.etwinning.net/96723/pages/page/915442" TargetMode="External"/><Relationship Id="rId23" Type="http://schemas.openxmlformats.org/officeDocument/2006/relationships/hyperlink" Target="https://twinspace.etwinning.net/96723/pages/page/761705" TargetMode="External"/><Relationship Id="rId10" Type="http://schemas.openxmlformats.org/officeDocument/2006/relationships/hyperlink" Target="https://twinspace.etwinning.net/96723/pages/page/777556" TargetMode="External"/><Relationship Id="rId19" Type="http://schemas.openxmlformats.org/officeDocument/2006/relationships/hyperlink" Target="https://twinspace.etwinning.net/96723/pages/page/951440" TargetMode="External"/><Relationship Id="rId4" Type="http://schemas.openxmlformats.org/officeDocument/2006/relationships/hyperlink" Target="https://twinspace.etwinning.net/96723/pages/page/739709" TargetMode="External"/><Relationship Id="rId9" Type="http://schemas.openxmlformats.org/officeDocument/2006/relationships/hyperlink" Target="https://twinspace.etwinning.net/96723/pages/page/866176" TargetMode="External"/><Relationship Id="rId14" Type="http://schemas.openxmlformats.org/officeDocument/2006/relationships/hyperlink" Target="https://twinspace.etwinning.net/96723/pages/page/897504" TargetMode="External"/><Relationship Id="rId22" Type="http://schemas.openxmlformats.org/officeDocument/2006/relationships/hyperlink" Target="https://twinspace.etwinning.net/96723/pages/page/79100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57dJ8Vx0roI?feature=oembed" TargetMode="Externa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comments" Target="../comments/commen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D8C28C-7C46-4845-BD87-1984DE332B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3204" y="1314974"/>
            <a:ext cx="5359564" cy="4228052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l-GR" sz="3600" b="1" i="1" u="sng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</a:t>
            </a:r>
            <a:r>
              <a:rPr lang="en-US" sz="3600" b="1" i="1" u="sng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</a:t>
            </a:r>
            <a:r>
              <a:rPr lang="el-GR" sz="3600" b="1" i="1" u="sng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</a:t>
            </a:r>
            <a:r>
              <a:rPr lang="en-US" sz="3600" b="1" i="1" u="sng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 </a:t>
            </a:r>
            <a:r>
              <a:rPr lang="en-US" sz="3600" b="1" i="1" u="sng" dirty="0" err="1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STEaM</a:t>
            </a:r>
            <a:r>
              <a:rPr lang="el-GR" sz="3600" b="1" i="1" u="sng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… </a:t>
            </a:r>
            <a:r>
              <a:rPr lang="en-US" sz="3600" b="1" i="1" u="sng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Pompei and Thessaloniki up</a:t>
            </a:r>
            <a:r>
              <a:rPr lang="el-GR" sz="3600" b="1" i="1" u="sng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!”</a:t>
            </a:r>
            <a:r>
              <a:rPr lang="el-GR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Γυμνάσιο </a:t>
            </a:r>
            <a:r>
              <a:rPr lang="el-GR" sz="3600" i="1" dirty="0" err="1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Μυγδονίας</a:t>
            </a:r>
            <a:br>
              <a:rPr lang="el-GR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l-GR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&amp;</a:t>
            </a:r>
            <a:br>
              <a:rPr lang="el-GR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IIS “Don </a:t>
            </a:r>
            <a:r>
              <a:rPr lang="de-DE" sz="3600" i="1" dirty="0" err="1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L.Milani</a:t>
            </a:r>
            <a:r>
              <a:rPr lang="de-DE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l-GR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3600" i="1" dirty="0" err="1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Gragnano</a:t>
            </a:r>
            <a:r>
              <a:rPr lang="de-DE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DE" sz="3600" i="1" dirty="0" err="1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Pompeii</a:t>
            </a:r>
            <a:r>
              <a:rPr lang="de-DE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Ιταλία</a:t>
            </a:r>
            <a:br>
              <a:rPr lang="el-GR" sz="3600" i="1" dirty="0">
                <a:solidFill>
                  <a:srgbClr val="244583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1600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l-GR" sz="2800" dirty="0">
                <a:solidFill>
                  <a:srgbClr val="414751"/>
                </a:solidFill>
                <a:latin typeface="Century Schoolbook" panose="020406040505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l-GR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C11504-F097-4AC6-A8EF-E034DC616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7579" y="4571999"/>
            <a:ext cx="5662568" cy="1524000"/>
          </a:xfrm>
        </p:spPr>
        <p:txBody>
          <a:bodyPr>
            <a:normAutofit lnSpcReduction="10000"/>
          </a:bodyPr>
          <a:lstStyle/>
          <a:p>
            <a:pPr algn="l"/>
            <a:r>
              <a:rPr lang="el-GR" dirty="0"/>
              <a:t>Μαρία </a:t>
            </a:r>
            <a:r>
              <a:rPr lang="el-GR" dirty="0" err="1"/>
              <a:t>Δαγγλή</a:t>
            </a:r>
            <a:r>
              <a:rPr lang="el-GR" dirty="0"/>
              <a:t>, Αναστασία </a:t>
            </a:r>
            <a:r>
              <a:rPr lang="el-GR" dirty="0" err="1"/>
              <a:t>Καραστερίου</a:t>
            </a:r>
            <a:r>
              <a:rPr lang="el-GR" dirty="0"/>
              <a:t>, Χριστιάνα </a:t>
            </a:r>
            <a:r>
              <a:rPr lang="el-GR" dirty="0" err="1"/>
              <a:t>Ματεντζίδου</a:t>
            </a:r>
            <a:endParaRPr lang="en-US" dirty="0"/>
          </a:p>
          <a:p>
            <a:pPr algn="l"/>
            <a:r>
              <a:rPr lang="el-GR" dirty="0"/>
              <a:t> </a:t>
            </a:r>
          </a:p>
        </p:txBody>
      </p:sp>
      <p:sp>
        <p:nvSpPr>
          <p:cNvPr id="22" name="Freeform: Shape 10">
            <a:extLst>
              <a:ext uri="{FF2B5EF4-FFF2-40B4-BE49-F238E27FC236}">
                <a16:creationId xmlns:a16="http://schemas.microsoft.com/office/drawing/2014/main" id="{9A97FAAB-5E30-4176-BE96-C3DD3FB14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8" y="762007"/>
            <a:ext cx="5948806" cy="6095979"/>
          </a:xfrm>
          <a:custGeom>
            <a:avLst/>
            <a:gdLst>
              <a:gd name="connsiteX0" fmla="*/ 1573832 w 5948806"/>
              <a:gd name="connsiteY0" fmla="*/ 765 h 6095979"/>
              <a:gd name="connsiteX1" fmla="*/ 2734663 w 5948806"/>
              <a:gd name="connsiteY1" fmla="*/ 238687 h 6095979"/>
              <a:gd name="connsiteX2" fmla="*/ 5668316 w 5948806"/>
              <a:gd name="connsiteY2" fmla="*/ 3639516 h 6095979"/>
              <a:gd name="connsiteX3" fmla="*/ 5937022 w 5948806"/>
              <a:gd name="connsiteY3" fmla="*/ 5865869 h 6095979"/>
              <a:gd name="connsiteX4" fmla="*/ 5948806 w 5948806"/>
              <a:gd name="connsiteY4" fmla="*/ 6095979 h 6095979"/>
              <a:gd name="connsiteX5" fmla="*/ 0 w 5948806"/>
              <a:gd name="connsiteY5" fmla="*/ 6095979 h 6095979"/>
              <a:gd name="connsiteX6" fmla="*/ 0 w 5948806"/>
              <a:gd name="connsiteY6" fmla="*/ 1621672 h 6095979"/>
              <a:gd name="connsiteX7" fmla="*/ 36310 w 5948806"/>
              <a:gd name="connsiteY7" fmla="*/ 1518814 h 6095979"/>
              <a:gd name="connsiteX8" fmla="*/ 287891 w 5948806"/>
              <a:gd name="connsiteY8" fmla="*/ 956872 h 6095979"/>
              <a:gd name="connsiteX9" fmla="*/ 1573832 w 5948806"/>
              <a:gd name="connsiteY9" fmla="*/ 765 h 609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948806" h="6095979">
                <a:moveTo>
                  <a:pt x="1573832" y="765"/>
                </a:moveTo>
                <a:cubicBezTo>
                  <a:pt x="1940190" y="-10734"/>
                  <a:pt x="2329345" y="109280"/>
                  <a:pt x="2734663" y="238687"/>
                </a:cubicBezTo>
                <a:cubicBezTo>
                  <a:pt x="4118244" y="680647"/>
                  <a:pt x="5296697" y="1302752"/>
                  <a:pt x="5668316" y="3639516"/>
                </a:cubicBezTo>
                <a:cubicBezTo>
                  <a:pt x="5788299" y="4393559"/>
                  <a:pt x="5890546" y="5142244"/>
                  <a:pt x="5937022" y="5865869"/>
                </a:cubicBezTo>
                <a:lnTo>
                  <a:pt x="5948806" y="6095979"/>
                </a:lnTo>
                <a:lnTo>
                  <a:pt x="0" y="6095979"/>
                </a:lnTo>
                <a:lnTo>
                  <a:pt x="0" y="1621672"/>
                </a:lnTo>
                <a:lnTo>
                  <a:pt x="36310" y="1518814"/>
                </a:lnTo>
                <a:cubicBezTo>
                  <a:pt x="109805" y="1321982"/>
                  <a:pt x="192755" y="1133640"/>
                  <a:pt x="287891" y="956872"/>
                </a:cubicBezTo>
                <a:cubicBezTo>
                  <a:pt x="669453" y="247734"/>
                  <a:pt x="1102800" y="15549"/>
                  <a:pt x="1573832" y="76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F47DB6CD-8E9E-4643-B3B6-01BD80429B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23838" y="538152"/>
            <a:ext cx="6095989" cy="6543686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venir Next LT Pro Light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608B152-65A7-45B4-A20B-03C1DFD59B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999" y="2286000"/>
            <a:ext cx="3810001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4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Ενώ παράλληλα…..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98D814-5DD3-46B9-B562-A00A700FDBE4}"/>
              </a:ext>
            </a:extLst>
          </p:cNvPr>
          <p:cNvSpPr txBox="1"/>
          <p:nvPr/>
        </p:nvSpPr>
        <p:spPr>
          <a:xfrm flipH="1">
            <a:off x="480955" y="1828815"/>
            <a:ext cx="44126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INTRODUCING OURSELVES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OUR PROJECT LOGO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Greece: our logos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Italy: our logos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The winner-logos of the Greek </a:t>
            </a:r>
            <a:r>
              <a:rPr lang="en-US" dirty="0" err="1">
                <a:hlinkClick r:id="rId7"/>
              </a:rPr>
              <a:t>Etwinners</a:t>
            </a:r>
            <a:r>
              <a:rPr lang="en-US" dirty="0">
                <a:hlinkClick r:id="rId7"/>
              </a:rPr>
              <a:t>!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e-Safety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9"/>
              </a:rPr>
              <a:t>Safer Internet Day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0"/>
              </a:rPr>
              <a:t>THE THEATRE ELEMENT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1"/>
              </a:rPr>
              <a:t>How much I know about ancient Greek Theatre? This is the question!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2"/>
              </a:rPr>
              <a:t>CROSSWORDS "Steam" creations!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FEE064-5AB0-4D51-A949-8694CBFEBD96}"/>
              </a:ext>
            </a:extLst>
          </p:cNvPr>
          <p:cNvSpPr txBox="1"/>
          <p:nvPr/>
        </p:nvSpPr>
        <p:spPr>
          <a:xfrm>
            <a:off x="5820016" y="1017687"/>
            <a:ext cx="44927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hlinkClick r:id="rId13"/>
              </a:rPr>
              <a:t>ARTful</a:t>
            </a:r>
            <a:r>
              <a:rPr lang="en-US" dirty="0">
                <a:hlinkClick r:id="rId13"/>
              </a:rPr>
              <a:t> footprints hunters!!!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4"/>
              </a:rPr>
              <a:t>The Roman footprint in Thessaloniki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15"/>
              </a:rPr>
              <a:t>The Greek and Roman footprint in </a:t>
            </a:r>
            <a:r>
              <a:rPr lang="en-US" dirty="0" err="1">
                <a:hlinkClick r:id="rId15"/>
              </a:rPr>
              <a:t>Gragnano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6"/>
              </a:rPr>
              <a:t>Once upon a time...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7"/>
              </a:rPr>
              <a:t>In this Coronavirus Period....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8"/>
              </a:rPr>
              <a:t>Our collaborative Song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19"/>
              </a:rPr>
              <a:t>EUROPE DAY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0"/>
              </a:rPr>
              <a:t>EVALUATION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1"/>
              </a:rPr>
              <a:t>FINAL GREETINGS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2"/>
              </a:rPr>
              <a:t>DISSEMINATION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3"/>
              </a:rPr>
              <a:t>Communication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4"/>
              </a:rPr>
              <a:t>Our activities calendar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hlinkClick r:id="rId25"/>
              </a:rPr>
              <a:t>The </a:t>
            </a:r>
            <a:r>
              <a:rPr lang="en-US" dirty="0" err="1">
                <a:hlinkClick r:id="rId25"/>
              </a:rPr>
              <a:t>STEaM</a:t>
            </a:r>
            <a:r>
              <a:rPr lang="en-US" dirty="0">
                <a:hlinkClick r:id="rId25"/>
              </a:rPr>
              <a:t> Element</a:t>
            </a:r>
            <a:endParaRPr lang="en-US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26"/>
              </a:rPr>
              <a:t>Using </a:t>
            </a:r>
            <a:r>
              <a:rPr lang="en-US" dirty="0" err="1">
                <a:hlinkClick r:id="rId26"/>
              </a:rPr>
              <a:t>MicroBit</a:t>
            </a:r>
            <a:r>
              <a:rPr lang="en-US" dirty="0">
                <a:hlinkClick r:id="rId26"/>
              </a:rPr>
              <a:t> for creating the robotic mechanism for the </a:t>
            </a:r>
            <a:r>
              <a:rPr lang="en-US" dirty="0" err="1">
                <a:hlinkClick r:id="rId26"/>
              </a:rPr>
              <a:t>Periakti</a:t>
            </a:r>
            <a:r>
              <a:rPr lang="en-US" dirty="0">
                <a:hlinkClick r:id="rId26"/>
              </a:rPr>
              <a:t> rotation.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6164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χαρούμενη έκρηξη δημιουργικότητας…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CC32E1-D8A6-4399-A830-1D41F1A00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527" y="2763028"/>
            <a:ext cx="6581775" cy="32099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43679E-8BA4-4987-9EE4-DBA5AB7A1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9963" y="2072001"/>
            <a:ext cx="2674286" cy="4037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849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Μια χαρούμενη έκρηξη δημιουργικότητας…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79FD0C39-7B8D-41EB-AE46-34ACEC2ABE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394" y="2217355"/>
            <a:ext cx="6191271" cy="43012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B6D2FB4-B9F8-400D-9EAE-45FAB4377048}"/>
              </a:ext>
            </a:extLst>
          </p:cNvPr>
          <p:cNvSpPr txBox="1"/>
          <p:nvPr/>
        </p:nvSpPr>
        <p:spPr>
          <a:xfrm>
            <a:off x="6863485" y="207963"/>
            <a:ext cx="3439486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Imagine</a:t>
            </a:r>
            <a:endParaRPr lang="el-GR" dirty="0"/>
          </a:p>
          <a:p>
            <a:r>
              <a:rPr lang="en-US" dirty="0"/>
              <a:t>John Lennon- </a:t>
            </a:r>
            <a:r>
              <a:rPr lang="en-US" dirty="0" err="1"/>
              <a:t>Etwinning</a:t>
            </a:r>
            <a:r>
              <a:rPr lang="en-US" dirty="0"/>
              <a:t> adaptation by the STEAM UP TEAM</a:t>
            </a:r>
            <a:endParaRPr lang="el-GR" dirty="0"/>
          </a:p>
          <a:p>
            <a:r>
              <a:rPr lang="en-US" dirty="0"/>
              <a:t>Imagine there’s no quarantine </a:t>
            </a:r>
            <a:endParaRPr lang="el-GR" dirty="0"/>
          </a:p>
          <a:p>
            <a:r>
              <a:rPr lang="en-US" dirty="0"/>
              <a:t>No more boring days</a:t>
            </a:r>
            <a:endParaRPr lang="el-GR" dirty="0"/>
          </a:p>
          <a:p>
            <a:r>
              <a:rPr lang="en-US" dirty="0"/>
              <a:t>No bad news on magazines</a:t>
            </a:r>
            <a:endParaRPr lang="el-GR" dirty="0"/>
          </a:p>
          <a:p>
            <a:r>
              <a:rPr lang="en-US" dirty="0"/>
              <a:t>No more lessons on displays</a:t>
            </a:r>
            <a:endParaRPr lang="el-GR" dirty="0"/>
          </a:p>
          <a:p>
            <a:r>
              <a:rPr lang="en-US" dirty="0"/>
              <a:t>Imagine all the students </a:t>
            </a:r>
            <a:endParaRPr lang="el-GR" dirty="0"/>
          </a:p>
          <a:p>
            <a:r>
              <a:rPr lang="en-US" dirty="0"/>
              <a:t>Acting like </a:t>
            </a:r>
            <a:r>
              <a:rPr lang="en-US" dirty="0" err="1"/>
              <a:t>eTwins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________________________________________</a:t>
            </a:r>
            <a:endParaRPr lang="el-GR" dirty="0"/>
          </a:p>
          <a:p>
            <a:r>
              <a:rPr lang="en-US" dirty="0"/>
              <a:t>Imagine there’s no boxes</a:t>
            </a:r>
            <a:endParaRPr lang="el-GR" dirty="0"/>
          </a:p>
          <a:p>
            <a:r>
              <a:rPr lang="en-US" dirty="0"/>
              <a:t>That make it hard to think</a:t>
            </a:r>
            <a:endParaRPr lang="el-GR" dirty="0"/>
          </a:p>
          <a:p>
            <a:r>
              <a:rPr lang="en-US" dirty="0"/>
              <a:t>Nothing to set us limits</a:t>
            </a:r>
            <a:endParaRPr lang="el-GR" dirty="0"/>
          </a:p>
          <a:p>
            <a:r>
              <a:rPr lang="en-US" dirty="0"/>
              <a:t>And no hatreds too</a:t>
            </a:r>
            <a:endParaRPr lang="el-GR" dirty="0"/>
          </a:p>
          <a:p>
            <a:r>
              <a:rPr lang="en-US" dirty="0"/>
              <a:t>Imagine all the students</a:t>
            </a:r>
            <a:endParaRPr lang="el-GR" dirty="0"/>
          </a:p>
          <a:p>
            <a:r>
              <a:rPr lang="en-US" dirty="0"/>
              <a:t>Creating like Twins!</a:t>
            </a:r>
            <a:endParaRPr lang="el-GR" dirty="0"/>
          </a:p>
          <a:p>
            <a:r>
              <a:rPr lang="en-US" dirty="0"/>
              <a:t>You</a:t>
            </a:r>
            <a:endParaRPr lang="el-GR" dirty="0"/>
          </a:p>
          <a:p>
            <a:r>
              <a:rPr lang="en-US" dirty="0"/>
              <a:t>________________________________________</a:t>
            </a:r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24958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Just IMAGINE…</a:t>
            </a:r>
            <a:endParaRPr lang="el-GR" dirty="0"/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A1EA7A-0321-4B39-A243-ACE746DDDC3B}"/>
              </a:ext>
            </a:extLst>
          </p:cNvPr>
          <p:cNvSpPr txBox="1"/>
          <p:nvPr/>
        </p:nvSpPr>
        <p:spPr>
          <a:xfrm>
            <a:off x="268799" y="2479664"/>
            <a:ext cx="5557932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can see I’m an </a:t>
            </a:r>
            <a:r>
              <a:rPr lang="en-US" dirty="0" err="1"/>
              <a:t>eTwinner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/>
              <a:t>But I’m not the only one</a:t>
            </a:r>
            <a:endParaRPr lang="el-GR" dirty="0"/>
          </a:p>
          <a:p>
            <a:r>
              <a:rPr lang="en-US" dirty="0"/>
              <a:t>I hope someday you’ll join us</a:t>
            </a:r>
            <a:endParaRPr lang="el-GR" dirty="0"/>
          </a:p>
          <a:p>
            <a:r>
              <a:rPr lang="en-US" dirty="0"/>
              <a:t>And Europe will be one</a:t>
            </a:r>
            <a:endParaRPr lang="el-GR" dirty="0"/>
          </a:p>
          <a:p>
            <a:r>
              <a:rPr lang="en-US" dirty="0"/>
              <a:t>Italian STUDENT PLAYING THE  TRUMPET /or guitar</a:t>
            </a:r>
            <a:endParaRPr lang="el-GR" dirty="0"/>
          </a:p>
          <a:p>
            <a:r>
              <a:rPr lang="en-US" dirty="0"/>
              <a:t> </a:t>
            </a:r>
            <a:endParaRPr lang="el-GR" dirty="0"/>
          </a:p>
          <a:p>
            <a:r>
              <a:rPr lang="en-US" dirty="0"/>
              <a:t>________________________________________</a:t>
            </a:r>
            <a:endParaRPr lang="el-GR" dirty="0"/>
          </a:p>
          <a:p>
            <a:r>
              <a:rPr lang="en-US" dirty="0"/>
              <a:t>Imagine smiling children </a:t>
            </a:r>
            <a:endParaRPr lang="el-GR" dirty="0"/>
          </a:p>
          <a:p>
            <a:r>
              <a:rPr lang="en-US" dirty="0"/>
              <a:t>Running with open arms </a:t>
            </a:r>
            <a:endParaRPr lang="el-GR" dirty="0"/>
          </a:p>
          <a:p>
            <a:r>
              <a:rPr lang="en-US" dirty="0"/>
              <a:t>Towards grandparents and relatives</a:t>
            </a:r>
            <a:endParaRPr lang="el-GR" dirty="0"/>
          </a:p>
          <a:p>
            <a:r>
              <a:rPr lang="en-US" dirty="0"/>
              <a:t>And all the ones they love</a:t>
            </a:r>
            <a:endParaRPr lang="el-GR" dirty="0"/>
          </a:p>
          <a:p>
            <a:r>
              <a:rPr lang="en-US" dirty="0"/>
              <a:t>Imagine all the students </a:t>
            </a:r>
            <a:endParaRPr lang="el-GR" dirty="0"/>
          </a:p>
          <a:p>
            <a:r>
              <a:rPr lang="en-US" dirty="0"/>
              <a:t>Acting like </a:t>
            </a:r>
            <a:r>
              <a:rPr lang="en-US" dirty="0" err="1"/>
              <a:t>eTwins</a:t>
            </a:r>
            <a:endParaRPr lang="el-GR" dirty="0"/>
          </a:p>
          <a:p>
            <a:r>
              <a:rPr lang="en-US" dirty="0"/>
              <a:t>________________________________________</a:t>
            </a:r>
            <a:endParaRPr lang="el-G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591D23-F887-4021-B23F-7FA7BF0598FD}"/>
              </a:ext>
            </a:extLst>
          </p:cNvPr>
          <p:cNvSpPr txBox="1"/>
          <p:nvPr/>
        </p:nvSpPr>
        <p:spPr>
          <a:xfrm>
            <a:off x="6410639" y="2382812"/>
            <a:ext cx="480131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Imagine our creations</a:t>
            </a:r>
            <a:endParaRPr lang="el-GR" dirty="0"/>
          </a:p>
          <a:p>
            <a:r>
              <a:rPr lang="en-US" dirty="0" err="1"/>
              <a:t>Footprinting</a:t>
            </a:r>
            <a:r>
              <a:rPr lang="en-US" dirty="0"/>
              <a:t> our world</a:t>
            </a:r>
            <a:endParaRPr lang="el-GR" dirty="0"/>
          </a:p>
          <a:p>
            <a:r>
              <a:rPr lang="en-US" dirty="0"/>
              <a:t>No room for sorrow or anger</a:t>
            </a:r>
            <a:endParaRPr lang="el-GR" dirty="0"/>
          </a:p>
          <a:p>
            <a:r>
              <a:rPr lang="en-US" dirty="0"/>
              <a:t>A paradise of fun</a:t>
            </a:r>
            <a:endParaRPr lang="el-GR" dirty="0"/>
          </a:p>
          <a:p>
            <a:r>
              <a:rPr lang="en-US" dirty="0"/>
              <a:t>Imagine all the students</a:t>
            </a:r>
            <a:endParaRPr lang="el-GR" dirty="0"/>
          </a:p>
          <a:p>
            <a:r>
              <a:rPr lang="en-US" dirty="0"/>
              <a:t>Creating like Twins! </a:t>
            </a:r>
            <a:endParaRPr lang="el-GR" dirty="0"/>
          </a:p>
          <a:p>
            <a:r>
              <a:rPr lang="en-US" dirty="0"/>
              <a:t>You</a:t>
            </a:r>
            <a:endParaRPr lang="el-GR" dirty="0"/>
          </a:p>
          <a:p>
            <a:r>
              <a:rPr lang="en-US" dirty="0"/>
              <a:t>________________________________________</a:t>
            </a:r>
            <a:endParaRPr lang="el-GR" dirty="0"/>
          </a:p>
          <a:p>
            <a:r>
              <a:rPr lang="en-US" dirty="0"/>
              <a:t>You can see I’m an </a:t>
            </a:r>
            <a:r>
              <a:rPr lang="en-US" dirty="0" err="1"/>
              <a:t>eTwinner</a:t>
            </a:r>
            <a:r>
              <a:rPr lang="en-US" dirty="0"/>
              <a:t> </a:t>
            </a:r>
            <a:endParaRPr lang="el-GR" dirty="0"/>
          </a:p>
          <a:p>
            <a:r>
              <a:rPr lang="en-US" dirty="0"/>
              <a:t>But I’m not the only one</a:t>
            </a:r>
            <a:endParaRPr lang="el-GR" dirty="0"/>
          </a:p>
          <a:p>
            <a:r>
              <a:rPr lang="en-US" dirty="0"/>
              <a:t>I hope someday you’ll join us</a:t>
            </a:r>
            <a:endParaRPr lang="el-GR" dirty="0"/>
          </a:p>
          <a:p>
            <a:r>
              <a:rPr lang="el-GR" dirty="0"/>
              <a:t>And Europe </a:t>
            </a:r>
            <a:r>
              <a:rPr lang="el-GR" dirty="0" err="1"/>
              <a:t>will</a:t>
            </a:r>
            <a:r>
              <a:rPr lang="el-GR" dirty="0"/>
              <a:t> </a:t>
            </a:r>
            <a:r>
              <a:rPr lang="el-GR" dirty="0" err="1"/>
              <a:t>be</a:t>
            </a:r>
            <a:r>
              <a:rPr lang="el-GR" dirty="0"/>
              <a:t> </a:t>
            </a:r>
            <a:r>
              <a:rPr lang="el-GR" dirty="0" err="1"/>
              <a:t>one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00955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Europe Day ….on the air!</a:t>
            </a:r>
            <a:endParaRPr lang="el-GR" dirty="0"/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pic>
        <p:nvPicPr>
          <p:cNvPr id="12" name="Picture 11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E9938781-E2B5-40E4-9782-D41A8258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67" y="2193988"/>
            <a:ext cx="6318948" cy="2889474"/>
          </a:xfrm>
          <a:prstGeom prst="rect">
            <a:avLst/>
          </a:prstGeom>
        </p:spPr>
      </p:pic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F27303BD-E2A8-44D6-AF25-1988D57F7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0841" y="2844277"/>
            <a:ext cx="5779937" cy="3251723"/>
          </a:xfrm>
          <a:prstGeom prst="rect">
            <a:avLst/>
          </a:prstGeom>
        </p:spPr>
      </p:pic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A83B899-87CF-438C-B918-612929AC5D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25934">
            <a:off x="7709065" y="1314737"/>
            <a:ext cx="3981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22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Σας ευχαριστώ!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pic>
        <p:nvPicPr>
          <p:cNvPr id="3" name="Online Media 2" title="Let's STEaM song -final outcome as an etwinning School">
            <a:hlinkClick r:id="" action="ppaction://media"/>
            <a:extLst>
              <a:ext uri="{FF2B5EF4-FFF2-40B4-BE49-F238E27FC236}">
                <a16:creationId xmlns:a16="http://schemas.microsoft.com/office/drawing/2014/main" id="{004A104F-1523-46E2-AD05-A99957C8D0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62000" y="1849596"/>
            <a:ext cx="5981349" cy="4482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00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Ένα πρόγραμμα με διπλή εστίαση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F9ACF6-503A-49D5-A1C9-1D3DBB98345B}"/>
              </a:ext>
            </a:extLst>
          </p:cNvPr>
          <p:cNvSpPr txBox="1"/>
          <p:nvPr/>
        </p:nvSpPr>
        <p:spPr>
          <a:xfrm>
            <a:off x="234891" y="2840037"/>
            <a:ext cx="6568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πολιτισμική </a:t>
            </a:r>
            <a:r>
              <a:rPr lang="el-GR" sz="2800" dirty="0" err="1"/>
              <a:t>ενσυναίσθηση</a:t>
            </a:r>
            <a:endParaRPr lang="el-G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ανάπτυξη </a:t>
            </a:r>
            <a:r>
              <a:rPr lang="en-US" sz="2800" dirty="0" err="1"/>
              <a:t>STEaM</a:t>
            </a:r>
            <a:r>
              <a:rPr lang="el-GR" sz="2800" dirty="0"/>
              <a:t> δεξιοτήτων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0EC595-E411-4919-86EF-08848F3B06F3}"/>
              </a:ext>
            </a:extLst>
          </p:cNvPr>
          <p:cNvSpPr/>
          <p:nvPr/>
        </p:nvSpPr>
        <p:spPr>
          <a:xfrm>
            <a:off x="6096000" y="457200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οριοθετεί ένα </a:t>
            </a:r>
            <a:r>
              <a:rPr lang="el-GR" b="1" dirty="0"/>
              <a:t>διαπολιτισμικό διάλογο </a:t>
            </a:r>
            <a:r>
              <a:rPr lang="el-GR" dirty="0"/>
              <a:t>και </a:t>
            </a:r>
            <a:endParaRPr lang="en-US" dirty="0"/>
          </a:p>
          <a:p>
            <a:r>
              <a:rPr lang="el-GR" dirty="0"/>
              <a:t>δίνει το έναυσμα εμποτισμού της σχολικής μας ζωής με το </a:t>
            </a:r>
            <a:r>
              <a:rPr lang="el-GR" b="1" dirty="0"/>
              <a:t>δυναμικό στοιχείο της ρομποτικής τεχνολογίας</a:t>
            </a:r>
            <a:r>
              <a:rPr lang="el-GR" dirty="0"/>
              <a:t>.</a:t>
            </a:r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34CC61AC-F004-4F9B-BCBC-90503564B7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73448699"/>
              </p:ext>
            </p:extLst>
          </p:nvPr>
        </p:nvGraphicFramePr>
        <p:xfrm>
          <a:off x="4255082" y="2765170"/>
          <a:ext cx="5551648" cy="3298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33684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67" y="384954"/>
            <a:ext cx="10668000" cy="1524000"/>
          </a:xfrm>
        </p:spPr>
        <p:txBody>
          <a:bodyPr/>
          <a:lstStyle/>
          <a:p>
            <a:r>
              <a:rPr lang="el-GR" dirty="0"/>
              <a:t>Η αφετηρία και η δημιουργική διαδρομή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A20E30-689F-4E14-BC8A-D92D519C0031}"/>
              </a:ext>
            </a:extLst>
          </p:cNvPr>
          <p:cNvSpPr txBox="1"/>
          <p:nvPr/>
        </p:nvSpPr>
        <p:spPr>
          <a:xfrm>
            <a:off x="704675" y="1560352"/>
            <a:ext cx="11375473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Αφετηρία </a:t>
            </a:r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         </a:t>
            </a:r>
            <a:r>
              <a:rPr lang="el-GR" dirty="0"/>
              <a:t>Ο ελληνορωμαϊκός πολιτισμός</a:t>
            </a:r>
          </a:p>
          <a:p>
            <a:endParaRPr lang="el-GR" dirty="0"/>
          </a:p>
          <a:p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Εστίαση </a:t>
            </a:r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</a:t>
            </a:r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</a:t>
            </a:r>
            <a:r>
              <a:rPr lang="el-GR" dirty="0"/>
              <a:t>Η εύρεση του αποτυπώματος του ελληνορωμαϊκού  πολιτισμού γύρω από το σχολείο, την περιοχή και την καθημερινή μας ζωή!</a:t>
            </a:r>
          </a:p>
          <a:p>
            <a:endParaRPr lang="el-GR" dirty="0"/>
          </a:p>
          <a:p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Έμφαση </a:t>
            </a:r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  <a:sym typeface="Symbol" panose="05050102010706020507" pitchFamily="18" charset="2"/>
              </a:rPr>
              <a:t>           </a:t>
            </a:r>
            <a:r>
              <a:rPr lang="el-GR" sz="24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el-GR" dirty="0"/>
              <a:t>Η πολιτιστική μας κληρονομιά: υλικός πολιτισμός (μνημεία, κτίρια, αρχαιολογικοί χώροι, βιβλία, έργα τέχνης και αντικείμενα) και άυλος πολιτισμός (προφορικές παραδόσεις, έθιμα, λαογραφίες, παραστατικές τέχνες, γλώσσα, τρόπος ζωής και αξίες)</a:t>
            </a:r>
          </a:p>
          <a:p>
            <a:endParaRPr lang="el-GR" dirty="0"/>
          </a:p>
          <a:p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Το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STEM 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 </a:t>
            </a:r>
            <a:r>
              <a:rPr lang="el-GR" dirty="0">
                <a:solidFill>
                  <a:prstClr val="white"/>
                </a:solidFill>
              </a:rPr>
              <a:t>            Η ευκαιρία που δόθηκε στο σχολείο μας να εξερευνήσουμε τον κόσμο της ρομποτικής</a:t>
            </a:r>
            <a:endParaRPr lang="el-GR" sz="2400" b="1" dirty="0">
              <a:solidFill>
                <a:prstClr val="black">
                  <a:lumMod val="75000"/>
                  <a:lumOff val="25000"/>
                </a:prstClr>
              </a:solidFill>
              <a:sym typeface="Symbol" panose="05050102010706020507" pitchFamily="18" charset="2"/>
            </a:endParaRPr>
          </a:p>
          <a:p>
            <a:endParaRPr lang="el-GR" sz="2400" b="1" dirty="0">
              <a:solidFill>
                <a:prstClr val="black">
                  <a:lumMod val="75000"/>
                  <a:lumOff val="25000"/>
                </a:prstClr>
              </a:solidFill>
              <a:sym typeface="Symbol" panose="05050102010706020507" pitchFamily="18" charset="2"/>
            </a:endParaRPr>
          </a:p>
          <a:p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Το </a:t>
            </a:r>
            <a:r>
              <a:rPr lang="en-US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STEAM 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για λόγους θεατρικής προ-παιδείας… </a:t>
            </a:r>
            <a:r>
              <a:rPr lang="el-GR" sz="2400" b="1" dirty="0">
                <a:solidFill>
                  <a:prstClr val="black">
                    <a:lumMod val="75000"/>
                    <a:lumOff val="25000"/>
                  </a:prstClr>
                </a:solidFill>
                <a:sym typeface="Symbol" panose="05050102010706020507" pitchFamily="18" charset="2"/>
              </a:rPr>
              <a:t> </a:t>
            </a:r>
            <a:r>
              <a:rPr lang="el-GR" dirty="0">
                <a:solidFill>
                  <a:prstClr val="white"/>
                </a:solidFill>
              </a:rPr>
              <a:t> Το σχολείο μας και το θέατρο &amp; το μάθημα Α.Ε.Γ. Γ’ Γυμνασίου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391979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</a:t>
            </a:r>
            <a:r>
              <a:rPr lang="en-US" dirty="0"/>
              <a:t>STEM , </a:t>
            </a:r>
            <a:r>
              <a:rPr lang="el-GR" dirty="0"/>
              <a:t>το </a:t>
            </a:r>
            <a:r>
              <a:rPr lang="en-US" dirty="0"/>
              <a:t>Forum </a:t>
            </a:r>
            <a:r>
              <a:rPr lang="el-GR" dirty="0"/>
              <a:t>και η αυλαία!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pic>
        <p:nvPicPr>
          <p:cNvPr id="4" name="Picture 3" descr="A picture containing person, person, holding, young&#10;&#10;Description automatically generated">
            <a:extLst>
              <a:ext uri="{FF2B5EF4-FFF2-40B4-BE49-F238E27FC236}">
                <a16:creationId xmlns:a16="http://schemas.microsoft.com/office/drawing/2014/main" id="{FE42E253-2779-447A-A29A-6D01D40DE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339" y="2225125"/>
            <a:ext cx="3303220" cy="3303220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E81AB33-3361-47B6-BDD9-748230F7E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45360">
            <a:off x="9383483" y="3584015"/>
            <a:ext cx="2543524" cy="2543524"/>
          </a:xfrm>
          <a:prstGeom prst="rect">
            <a:avLst/>
          </a:prstGeom>
        </p:spPr>
      </p:pic>
      <p:pic>
        <p:nvPicPr>
          <p:cNvPr id="10" name="Picture 9" descr="A close up of a box&#10;&#10;Description automatically generated">
            <a:extLst>
              <a:ext uri="{FF2B5EF4-FFF2-40B4-BE49-F238E27FC236}">
                <a16:creationId xmlns:a16="http://schemas.microsoft.com/office/drawing/2014/main" id="{E82B6840-9818-4CB3-B955-4AD756868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4002" y="2085408"/>
            <a:ext cx="2486593" cy="2486593"/>
          </a:xfrm>
          <a:prstGeom prst="rect">
            <a:avLst/>
          </a:prstGeom>
        </p:spPr>
      </p:pic>
      <p:pic>
        <p:nvPicPr>
          <p:cNvPr id="12" name="Picture 11" descr="A person standing in front of a crowd&#10;&#10;Description automatically generated">
            <a:extLst>
              <a:ext uri="{FF2B5EF4-FFF2-40B4-BE49-F238E27FC236}">
                <a16:creationId xmlns:a16="http://schemas.microsoft.com/office/drawing/2014/main" id="{161C5D35-F410-4509-AF56-6F42709A80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676" y="2225125"/>
            <a:ext cx="3303220" cy="330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2511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αρχαίο θέατρο &amp; το </a:t>
            </a:r>
            <a:r>
              <a:rPr lang="en-US" dirty="0"/>
              <a:t>kit </a:t>
            </a:r>
            <a:r>
              <a:rPr lang="el-GR" dirty="0"/>
              <a:t>ρομποτικής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pic>
        <p:nvPicPr>
          <p:cNvPr id="4" name="Picture 3" descr="A picture containing indoor, person, table, person&#10;&#10;Description automatically generated">
            <a:extLst>
              <a:ext uri="{FF2B5EF4-FFF2-40B4-BE49-F238E27FC236}">
                <a16:creationId xmlns:a16="http://schemas.microsoft.com/office/drawing/2014/main" id="{D1275AE1-E22F-48D2-95E6-6BD913E23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8638" y="2330985"/>
            <a:ext cx="2739006" cy="2739006"/>
          </a:xfrm>
          <a:prstGeom prst="rect">
            <a:avLst/>
          </a:prstGeom>
        </p:spPr>
      </p:pic>
      <p:pic>
        <p:nvPicPr>
          <p:cNvPr id="8" name="Picture 7" descr="A person sitting at a table&#10;&#10;Description automatically generated">
            <a:extLst>
              <a:ext uri="{FF2B5EF4-FFF2-40B4-BE49-F238E27FC236}">
                <a16:creationId xmlns:a16="http://schemas.microsoft.com/office/drawing/2014/main" id="{F5FFA2BC-95C2-44E0-92DB-32D5267DC1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809" y="2286000"/>
            <a:ext cx="2739005" cy="2739005"/>
          </a:xfrm>
          <a:prstGeom prst="rect">
            <a:avLst/>
          </a:prstGeom>
        </p:spPr>
      </p:pic>
      <p:pic>
        <p:nvPicPr>
          <p:cNvPr id="10" name="Picture 9" descr="A picture containing indoor, person, table, person&#10;&#10;Description automatically generated">
            <a:extLst>
              <a:ext uri="{FF2B5EF4-FFF2-40B4-BE49-F238E27FC236}">
                <a16:creationId xmlns:a16="http://schemas.microsoft.com/office/drawing/2014/main" id="{DFCE9550-94F6-4C1C-935A-3925A49CEA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341472"/>
            <a:ext cx="2739005" cy="2739005"/>
          </a:xfrm>
          <a:prstGeom prst="rect">
            <a:avLst/>
          </a:prstGeom>
        </p:spPr>
      </p:pic>
      <p:pic>
        <p:nvPicPr>
          <p:cNvPr id="12" name="Picture 11" descr="A picture containing indoor, person, refrigerator, kitchen&#10;&#10;Description automatically generated">
            <a:extLst>
              <a:ext uri="{FF2B5EF4-FFF2-40B4-BE49-F238E27FC236}">
                <a16:creationId xmlns:a16="http://schemas.microsoft.com/office/drawing/2014/main" id="{FCD27EB0-B30D-49A8-AC71-4197B341C4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83362" y="2341473"/>
            <a:ext cx="2739005" cy="2739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627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367" y="579610"/>
            <a:ext cx="10668000" cy="1524000"/>
          </a:xfrm>
        </p:spPr>
        <p:txBody>
          <a:bodyPr/>
          <a:lstStyle/>
          <a:p>
            <a:r>
              <a:rPr lang="el-GR" dirty="0"/>
              <a:t>Προσομοίωση «</a:t>
            </a:r>
            <a:r>
              <a:rPr lang="el-GR" dirty="0" err="1"/>
              <a:t>περιάκτων</a:t>
            </a:r>
            <a:r>
              <a:rPr lang="el-GR" dirty="0"/>
              <a:t>» με τη χρήση της ρομποτικής τεχνολογίας </a:t>
            </a:r>
            <a:r>
              <a:rPr lang="el-GR" dirty="0" err="1"/>
              <a:t>Microbit</a:t>
            </a:r>
            <a:r>
              <a:rPr lang="el-GR" dirty="0"/>
              <a:t> 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837A36-E99E-47E5-9CCD-FDE8CFAE12B6}"/>
              </a:ext>
            </a:extLst>
          </p:cNvPr>
          <p:cNvSpPr txBox="1"/>
          <p:nvPr/>
        </p:nvSpPr>
        <p:spPr>
          <a:xfrm>
            <a:off x="762000" y="3629307"/>
            <a:ext cx="180990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περίακτος είναι ο μηχανισμός για τη γρήγορη εναλλαγή των σκηνικών, </a:t>
            </a:r>
            <a:endParaRPr lang="en-US" dirty="0"/>
          </a:p>
          <a:p>
            <a:r>
              <a:rPr lang="el-GR" dirty="0"/>
              <a:t>μέσω μιας τρίεδρης πρισματικής κατασκευής, </a:t>
            </a:r>
            <a:endParaRPr lang="en-US" dirty="0"/>
          </a:p>
          <a:p>
            <a:r>
              <a:rPr lang="el-GR" dirty="0"/>
              <a:t>κάθε έδρα της οποίας, απεικονίζει μια διαφορετική σκηνή. </a:t>
            </a:r>
          </a:p>
        </p:txBody>
      </p:sp>
      <p:pic>
        <p:nvPicPr>
          <p:cNvPr id="11" name="Picture 10" descr="A close up of a box&#10;&#10;Description automatically generated">
            <a:extLst>
              <a:ext uri="{FF2B5EF4-FFF2-40B4-BE49-F238E27FC236}">
                <a16:creationId xmlns:a16="http://schemas.microsoft.com/office/drawing/2014/main" id="{4CAA0416-50B6-4ADD-9319-2F3300CF0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979" y="2768367"/>
            <a:ext cx="2938322" cy="293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853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αρχαίο θέατρο &amp; το </a:t>
            </a:r>
            <a:r>
              <a:rPr lang="en-US" dirty="0"/>
              <a:t>kit </a:t>
            </a:r>
            <a:r>
              <a:rPr lang="el-GR" dirty="0"/>
              <a:t>ρομποτικής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223F2F7-3AA3-4C2B-879B-88940E9397CD}"/>
              </a:ext>
            </a:extLst>
          </p:cNvPr>
          <p:cNvSpPr/>
          <p:nvPr/>
        </p:nvSpPr>
        <p:spPr>
          <a:xfrm>
            <a:off x="1059809" y="2711390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/>
              <a:t>Ο στόχος του έργου μας είναι η δημιουργία ενός ρομποτικού μηχανισμού </a:t>
            </a:r>
            <a:r>
              <a:rPr lang="el-GR" b="1" dirty="0"/>
              <a:t>προσομοίωσης της λειτουργίας των </a:t>
            </a:r>
            <a:r>
              <a:rPr lang="el-GR" b="1" dirty="0" err="1"/>
              <a:t>περιάκτων</a:t>
            </a:r>
            <a:r>
              <a:rPr lang="el-GR" dirty="0"/>
              <a:t>, </a:t>
            </a:r>
            <a:endParaRPr lang="en-US" dirty="0"/>
          </a:p>
          <a:p>
            <a:r>
              <a:rPr lang="el-GR" dirty="0"/>
              <a:t>ο οποίος θα ενεργοποιείτο μέσω </a:t>
            </a:r>
            <a:r>
              <a:rPr lang="el-GR" b="1" dirty="0"/>
              <a:t>αισθητήρων</a:t>
            </a:r>
            <a:r>
              <a:rPr lang="el-GR" dirty="0"/>
              <a:t> (θερμοκρασίας, ηχητικού σήματος -όπως χειροκρότημα, αισθητήρων κίνησης).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51D7E77-8F00-4E48-8182-894F7555E4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00536">
            <a:off x="7038470" y="1965881"/>
            <a:ext cx="4292544" cy="429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68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αρχαίο θέατρο &amp; το </a:t>
            </a:r>
            <a:r>
              <a:rPr lang="en-US" dirty="0"/>
              <a:t>kit </a:t>
            </a:r>
            <a:r>
              <a:rPr lang="el-GR" dirty="0"/>
              <a:t>ρομποτικής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D7873-0492-403F-92FC-74443213824F}"/>
              </a:ext>
            </a:extLst>
          </p:cNvPr>
          <p:cNvSpPr/>
          <p:nvPr/>
        </p:nvSpPr>
        <p:spPr>
          <a:xfrm>
            <a:off x="833306" y="1798037"/>
            <a:ext cx="1059669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Στάδια Εργασίας </a:t>
            </a:r>
          </a:p>
          <a:p>
            <a:r>
              <a:rPr lang="el-GR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1o Στάδιο</a:t>
            </a:r>
            <a:r>
              <a:rPr lang="el-GR" sz="28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: </a:t>
            </a:r>
            <a:r>
              <a:rPr lang="el-GR" sz="2800" dirty="0"/>
              <a:t>Η κατασκευή του μηχανισμού. – ΥΛΟΠΟΙΗΘΗΚΕ</a:t>
            </a:r>
          </a:p>
          <a:p>
            <a:endParaRPr lang="el-GR" sz="2800" dirty="0"/>
          </a:p>
          <a:p>
            <a:r>
              <a:rPr lang="el-GR" sz="2800" dirty="0"/>
              <a:t>Οι μαθητές, συνδυάζοντας τα εξαρτήματα που παρείχε το </a:t>
            </a:r>
            <a:r>
              <a:rPr lang="el-GR" sz="2800" dirty="0" err="1"/>
              <a:t>κιτ</a:t>
            </a:r>
            <a:r>
              <a:rPr lang="el-GR" sz="2800" dirty="0"/>
              <a:t>, κατασκεύασαν το </a:t>
            </a:r>
            <a:r>
              <a:rPr lang="el-GR" sz="2800" b="1" dirty="0"/>
              <a:t>μηχανισμό για την περιστροφή </a:t>
            </a:r>
            <a:r>
              <a:rPr lang="el-GR" sz="2800" dirty="0"/>
              <a:t>των πρισματικών επιφανειών. Συγκεκριμένα, χρησιμοποίησαν </a:t>
            </a:r>
            <a:r>
              <a:rPr lang="el-GR" sz="2800" b="1" dirty="0"/>
              <a:t>βάσεις, καλώδια σύνδεσης, αισθητήρες ήχου/θερμοκρασίας και κινητήρες.</a:t>
            </a:r>
            <a:r>
              <a:rPr lang="el-GR" sz="2800" dirty="0"/>
              <a:t> Στη συνέχεια σχεδιάστηκε ένα </a:t>
            </a:r>
            <a:r>
              <a:rPr lang="el-GR" sz="2800" b="1" dirty="0"/>
              <a:t>ψηφιακό πρωτότυπο χαμηλής πιστότητας, το οποίο απεικόνιζε την τελική μορφή των </a:t>
            </a:r>
            <a:r>
              <a:rPr lang="el-GR" sz="2800" b="1" dirty="0" err="1"/>
              <a:t>περιάκτων</a:t>
            </a:r>
            <a:r>
              <a:rPr lang="el-GR" sz="2800" b="1" dirty="0"/>
              <a:t>. </a:t>
            </a:r>
            <a:r>
              <a:rPr lang="el-GR" sz="2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00097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D0B0D-C3A9-4EF0-802E-290570888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Το αρχαίο θέατρο &amp; το </a:t>
            </a:r>
            <a:r>
              <a:rPr lang="en-US" dirty="0"/>
              <a:t>kit </a:t>
            </a:r>
            <a:r>
              <a:rPr lang="el-GR" dirty="0"/>
              <a:t>ρομποτικής</a:t>
            </a:r>
          </a:p>
        </p:txBody>
      </p:sp>
      <p:pic>
        <p:nvPicPr>
          <p:cNvPr id="5" name="Content Placeholder 4" descr="A picture containing drawing, room&#10;&#10;Description automatically generated">
            <a:extLst>
              <a:ext uri="{FF2B5EF4-FFF2-40B4-BE49-F238E27FC236}">
                <a16:creationId xmlns:a16="http://schemas.microsoft.com/office/drawing/2014/main" id="{06E6C741-994A-4831-AEA3-66675A8F5E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3274" y="207963"/>
            <a:ext cx="1517359" cy="1524000"/>
          </a:xfrm>
          <a:effectLst>
            <a:glow rad="63500">
              <a:schemeClr val="accent5">
                <a:satMod val="175000"/>
                <a:alpha val="40000"/>
              </a:schemeClr>
            </a:glow>
            <a:outerShdw blurRad="50800" dist="114300" dir="2400000" algn="ctr" rotWithShape="0">
              <a:schemeClr val="accent5">
                <a:lumMod val="75000"/>
              </a:schemeClr>
            </a:outerShdw>
            <a:softEdge rad="25400"/>
          </a:effec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CC0F10A-9E3F-4980-BC34-856B5F02D662}"/>
              </a:ext>
            </a:extLst>
          </p:cNvPr>
          <p:cNvSpPr/>
          <p:nvPr/>
        </p:nvSpPr>
        <p:spPr>
          <a:xfrm>
            <a:off x="3179778" y="6449982"/>
            <a:ext cx="89003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b="1" dirty="0"/>
              <a:t>“</a:t>
            </a:r>
            <a:r>
              <a:rPr lang="de-DE" sz="2000" b="1" dirty="0" err="1"/>
              <a:t>Let’s</a:t>
            </a:r>
            <a:r>
              <a:rPr lang="de-DE" sz="2000" b="1" dirty="0"/>
              <a:t> </a:t>
            </a:r>
            <a:r>
              <a:rPr lang="de-DE" sz="2000" b="1" dirty="0" err="1"/>
              <a:t>STEaM</a:t>
            </a:r>
            <a:r>
              <a:rPr lang="de-DE" sz="2000" b="1" dirty="0"/>
              <a:t>… Pompei and Thessaloniki </a:t>
            </a:r>
            <a:r>
              <a:rPr lang="de-DE" sz="2000" b="1" dirty="0" err="1"/>
              <a:t>up</a:t>
            </a:r>
            <a:r>
              <a:rPr lang="de-DE" sz="2000" b="1" dirty="0"/>
              <a:t>!” -   </a:t>
            </a:r>
            <a:r>
              <a:rPr lang="el-GR" dirty="0"/>
              <a:t>Γυμνάσιο </a:t>
            </a:r>
            <a:r>
              <a:rPr lang="el-GR" dirty="0" err="1"/>
              <a:t>Μυγδονίας</a:t>
            </a:r>
            <a:r>
              <a:rPr lang="en-US" dirty="0"/>
              <a:t> , </a:t>
            </a:r>
            <a:r>
              <a:rPr lang="el-GR" dirty="0" err="1"/>
              <a:t>Μ.Δαγγλή</a:t>
            </a:r>
            <a:endParaRPr lang="el-G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9D7873-0492-403F-92FC-74443213824F}"/>
              </a:ext>
            </a:extLst>
          </p:cNvPr>
          <p:cNvSpPr/>
          <p:nvPr/>
        </p:nvSpPr>
        <p:spPr>
          <a:xfrm>
            <a:off x="539692" y="1761933"/>
            <a:ext cx="1124684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Στάδια Εργασίας </a:t>
            </a:r>
          </a:p>
          <a:p>
            <a:r>
              <a:rPr lang="en-US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r>
              <a:rPr lang="el-GR" sz="2800" b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o Στάδιο: </a:t>
            </a:r>
            <a:r>
              <a:rPr lang="el-GR" sz="2800" dirty="0"/>
              <a:t>Ο προγραμματισμός του </a:t>
            </a:r>
            <a:r>
              <a:rPr lang="el-GR" sz="2800" dirty="0" err="1"/>
              <a:t>microbit</a:t>
            </a:r>
            <a:r>
              <a:rPr lang="el-GR" sz="2800" dirty="0"/>
              <a:t>. – ΕΝ ΜΕΡΕΙ ΥΛΟΠΟΙΗΣΗ </a:t>
            </a:r>
          </a:p>
          <a:p>
            <a:endParaRPr lang="el-GR" sz="2800" dirty="0"/>
          </a:p>
          <a:p>
            <a:r>
              <a:rPr lang="el-GR" sz="2800" dirty="0"/>
              <a:t>Μέσω της σελίδας του eTwinning, οι μαθητές είχαν πρόσβαση στις απαραίτητες πληροφορίες και τους συνδέσμους, ώστε να  εξοικειωθούν με το </a:t>
            </a:r>
            <a:r>
              <a:rPr lang="el-GR" sz="2800" b="1" dirty="0"/>
              <a:t>προγραμματιστικό περιβάλλον εργασίας</a:t>
            </a:r>
            <a:r>
              <a:rPr lang="el-GR" sz="2800" dirty="0"/>
              <a:t>. Σε επίπεδο εργαστηρίου, εφάρμοσαν τη </a:t>
            </a:r>
            <a:r>
              <a:rPr lang="el-GR" sz="2800" b="1" dirty="0"/>
              <a:t>διαδικασία εκμάθησης προγραμματισμού</a:t>
            </a:r>
            <a:r>
              <a:rPr lang="el-GR" sz="2800" dirty="0"/>
              <a:t>, μέσα από τα δοθέντα </a:t>
            </a:r>
            <a:r>
              <a:rPr lang="el-GR" sz="2800" b="1" dirty="0"/>
              <a:t>παραδείγματα που συνόδευαν τον εξοπλισμό</a:t>
            </a:r>
            <a:r>
              <a:rPr lang="el-GR" sz="2800" dirty="0"/>
              <a:t>. Δεν υπήρξε το απαραίτητο χρονικό περιθώριο, για να προβούν στον προγραμματισμό της κατασκευής των </a:t>
            </a:r>
            <a:r>
              <a:rPr lang="el-GR" sz="2800" dirty="0" err="1"/>
              <a:t>περιάκτων</a:t>
            </a:r>
            <a:r>
              <a:rPr lang="el-G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71459029"/>
      </p:ext>
    </p:extLst>
  </p:cSld>
  <p:clrMapOvr>
    <a:masterClrMapping/>
  </p:clrMapOvr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899</Words>
  <Application>Microsoft Office PowerPoint</Application>
  <PresentationFormat>Widescreen</PresentationFormat>
  <Paragraphs>128</Paragraphs>
  <Slides>15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Avenir Next LT Pro Light</vt:lpstr>
      <vt:lpstr>Century Schoolbook</vt:lpstr>
      <vt:lpstr>Sitka Subheading</vt:lpstr>
      <vt:lpstr>PebbleVTI</vt:lpstr>
      <vt:lpstr>“Let’s STEaM… Pompei and Thessaloniki up!” Γυμνάσιο Μυγδονίας &amp; IIS “Don L.Milani”  Gragnano, Pompeii  Ιταλία   </vt:lpstr>
      <vt:lpstr>Ένα πρόγραμμα με διπλή εστίαση</vt:lpstr>
      <vt:lpstr>Η αφετηρία και η δημιουργική διαδρομή</vt:lpstr>
      <vt:lpstr>Το STEM , το Forum και η αυλαία!</vt:lpstr>
      <vt:lpstr>Το αρχαίο θέατρο &amp; το kit ρομποτικής</vt:lpstr>
      <vt:lpstr>Προσομοίωση «περιάκτων» με τη χρήση της ρομποτικής τεχνολογίας Microbit </vt:lpstr>
      <vt:lpstr>Το αρχαίο θέατρο &amp; το kit ρομποτικής</vt:lpstr>
      <vt:lpstr>Το αρχαίο θέατρο &amp; το kit ρομποτικής</vt:lpstr>
      <vt:lpstr>Το αρχαίο θέατρο &amp; το kit ρομποτικής</vt:lpstr>
      <vt:lpstr>Ενώ παράλληλα…..</vt:lpstr>
      <vt:lpstr>Μια χαρούμενη έκρηξη δημιουργικότητας…</vt:lpstr>
      <vt:lpstr>Μια χαρούμενη έκρηξη δημιουργικότητας…</vt:lpstr>
      <vt:lpstr>Just IMAGINE…</vt:lpstr>
      <vt:lpstr>Europe Day ….on the air!</vt:lpstr>
      <vt:lpstr>Σας ευχαριστώ!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“Let’s STEaM… Pompei and Thessaloniki up!” Γυμνάσιο Μυγδονίας</dc:title>
  <dc:creator>Dimitrios T</dc:creator>
  <cp:lastModifiedBy>Dimitrios T</cp:lastModifiedBy>
  <cp:revision>14</cp:revision>
  <dcterms:created xsi:type="dcterms:W3CDTF">2020-06-29T19:02:57Z</dcterms:created>
  <dcterms:modified xsi:type="dcterms:W3CDTF">2020-06-30T06:07:48Z</dcterms:modified>
</cp:coreProperties>
</file>